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wo jellyfish against a pink background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Two jellyfish touching against a dark blue background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Two jellyfish against a blue background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wo jellyfish against a blue background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wo jellyfish against a pink background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docs.opencv.org/master/d6/d00/tutorial_py_root.html" TargetMode="External"/><Relationship Id="rId3" Type="http://schemas.openxmlformats.org/officeDocument/2006/relationships/hyperlink" Target="http://dlib.net/python/index.html" TargetMode="External"/><Relationship Id="rId4" Type="http://schemas.openxmlformats.org/officeDocument/2006/relationships/hyperlink" Target="https://pypi.org/project/face-recognition/" TargetMode="External"/><Relationship Id="rId5" Type="http://schemas.openxmlformats.org/officeDocument/2006/relationships/hyperlink" Target="https://sites.google.com/view/utarldd/home" TargetMode="External"/><Relationship Id="rId6" Type="http://schemas.openxmlformats.org/officeDocument/2006/relationships/hyperlink" Target="https://drive.google.com/drive/folders/1A5hJ2yVEXa6mWMSQzAg0u8_wY8B2OytH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robots.ox.ac.uk/~vgg/research/very_deep/" TargetMode="External"/><Relationship Id="rId3" Type="http://schemas.openxmlformats.org/officeDocument/2006/relationships/hyperlink" Target="https://www.tensorflow.org/tutorials/images/cnn" TargetMode="External"/><Relationship Id="rId4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tensorflow.org/api_docs/python/tf/keras/preprocessing/image/ImageDataGenerator" TargetMode="External"/><Relationship Id="rId3" Type="http://schemas.openxmlformats.org/officeDocument/2006/relationships/hyperlink" Target="https://www.tensorflow.org/guide/data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tudent Drowsiness Detec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Student Drowsiness Detection</a:t>
            </a:r>
          </a:p>
        </p:txBody>
      </p:sp>
      <p:sp>
        <p:nvSpPr>
          <p:cNvPr id="152" name="Vivek Gohe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Vivek Gohel</a:t>
            </a:r>
          </a:p>
        </p:txBody>
      </p:sp>
      <p:sp>
        <p:nvSpPr>
          <p:cNvPr id="153" name="Presentation Subtit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hank you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reprocessing datas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Preprocessing dataset</a:t>
            </a:r>
          </a:p>
        </p:txBody>
      </p:sp>
      <p:sp>
        <p:nvSpPr>
          <p:cNvPr id="156" name="First We have extracted images from the videos using OpenCV library.…"/>
          <p:cNvSpPr txBox="1"/>
          <p:nvPr>
            <p:ph type="body" idx="1"/>
          </p:nvPr>
        </p:nvSpPr>
        <p:spPr>
          <a:xfrm>
            <a:off x="1270000" y="2908429"/>
            <a:ext cx="21844000" cy="9836096"/>
          </a:xfrm>
          <a:prstGeom prst="rect">
            <a:avLst/>
          </a:prstGeom>
        </p:spPr>
        <p:txBody>
          <a:bodyPr/>
          <a:lstStyle/>
          <a:p>
            <a:pPr marL="491744" indent="-491744" defTabSz="2145791">
              <a:spcBef>
                <a:spcPts val="2100"/>
              </a:spcBef>
              <a:defRPr sz="4224"/>
            </a:pPr>
            <a:r>
              <a:t>First We have extracted images from the videos using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2" invalidUrl="" action="" tgtFrame="" tooltip="" history="1" highlightClick="0" endSnd="0"/>
              </a:rPr>
              <a:t>OpenCV</a:t>
            </a:r>
            <a:r>
              <a:t> library.</a:t>
            </a:r>
          </a:p>
          <a:p>
            <a:pPr marL="491744" indent="-491744" defTabSz="2145791">
              <a:spcBef>
                <a:spcPts val="2100"/>
              </a:spcBef>
              <a:defRPr sz="4224"/>
            </a:pPr>
            <a:r>
              <a:t>Images were mapped with the labels which were given in the dataset.</a:t>
            </a:r>
          </a:p>
          <a:p>
            <a:pPr marL="491744" indent="-491744" defTabSz="2145791">
              <a:spcBef>
                <a:spcPts val="2100"/>
              </a:spcBef>
              <a:defRPr sz="4224"/>
            </a:pPr>
            <a:r>
              <a:t>We have also mapped the images in google drive dataset to alert and drowsy as per their labels.</a:t>
            </a:r>
          </a:p>
          <a:p>
            <a:pPr marL="491744" indent="-491744" defTabSz="2145791">
              <a:spcBef>
                <a:spcPts val="2100"/>
              </a:spcBef>
              <a:defRPr sz="4224"/>
            </a:pPr>
            <a:r>
              <a:t>We have recognised the face and its features like eyes and mouth using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3" invalidUrl="" action="" tgtFrame="" tooltip="" history="1" highlightClick="0" endSnd="0"/>
              </a:rPr>
              <a:t>dlib</a:t>
            </a:r>
            <a:r>
              <a:t> and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4" invalidUrl="" action="" tgtFrame="" tooltip="" history="1" highlightClick="0" endSnd="0"/>
              </a:rPr>
              <a:t>faceutils</a:t>
            </a:r>
            <a:r>
              <a:t> libraries to mask off other pixels to take only eyes and mouth.</a:t>
            </a:r>
          </a:p>
          <a:p>
            <a:pPr marL="491744" indent="-491744" defTabSz="2145791">
              <a:spcBef>
                <a:spcPts val="2100"/>
              </a:spcBef>
              <a:defRPr sz="4224"/>
            </a:pPr>
            <a:r>
              <a:t>We did this because on reviewing  other papers we found that neural networks like CNN models gets overtrained on this dataset, as it gives more importance to background and content.</a:t>
            </a:r>
          </a:p>
          <a:p>
            <a:pPr marL="491744" indent="-491744" defTabSz="2145791">
              <a:spcBef>
                <a:spcPts val="2100"/>
              </a:spcBef>
              <a:defRPr sz="4224"/>
            </a:pPr>
            <a:r>
              <a:t>In total we have extracted images from the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5" invalidUrl="" action="" tgtFrame="" tooltip="" history="1" highlightClick="0" endSnd="0"/>
              </a:rPr>
              <a:t>ultraLDD video dataset</a:t>
            </a:r>
            <a:r>
              <a:t> apart from the images obtained by the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6" invalidUrl="" action="" tgtFrame="" tooltip="" history="1" highlightClick="0" endSnd="0"/>
              </a:rPr>
              <a:t>google drive dataset</a:t>
            </a:r>
            <a:r>
              <a:t> which both combined to 57488 images.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83.jpeg" descr="8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40215" y="2985840"/>
            <a:ext cx="6502401" cy="650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0.jpeg" descr="0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2988" y="2985840"/>
            <a:ext cx="6502401" cy="650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0.jpeg" descr="0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078611" y="2985840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Alert"/>
          <p:cNvSpPr txBox="1"/>
          <p:nvPr/>
        </p:nvSpPr>
        <p:spPr>
          <a:xfrm>
            <a:off x="3344486" y="9859701"/>
            <a:ext cx="1419404" cy="87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pPr/>
            <a:r>
              <a:t>Alert</a:t>
            </a:r>
          </a:p>
        </p:txBody>
      </p:sp>
      <p:sp>
        <p:nvSpPr>
          <p:cNvPr id="162" name="Low Vigilant"/>
          <p:cNvSpPr txBox="1"/>
          <p:nvPr/>
        </p:nvSpPr>
        <p:spPr>
          <a:xfrm>
            <a:off x="10566958" y="9859701"/>
            <a:ext cx="3448915" cy="87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pPr/>
            <a:r>
              <a:t>Low Vigilant</a:t>
            </a:r>
          </a:p>
        </p:txBody>
      </p:sp>
      <p:sp>
        <p:nvSpPr>
          <p:cNvPr id="163" name="Drowsy"/>
          <p:cNvSpPr txBox="1"/>
          <p:nvPr/>
        </p:nvSpPr>
        <p:spPr>
          <a:xfrm>
            <a:off x="19266669" y="9859701"/>
            <a:ext cx="2126286" cy="87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pPr/>
            <a:r>
              <a:t>Drowsy</a:t>
            </a:r>
          </a:p>
        </p:txBody>
      </p:sp>
      <p:sp>
        <p:nvSpPr>
          <p:cNvPr id="164" name="Processed images"/>
          <p:cNvSpPr txBox="1"/>
          <p:nvPr>
            <p:ph type="title" idx="4294967295"/>
          </p:nvPr>
        </p:nvSpPr>
        <p:spPr>
          <a:xfrm>
            <a:off x="1270000" y="718012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Processed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ata distribution of fram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distribution of frames</a:t>
            </a:r>
          </a:p>
        </p:txBody>
      </p:sp>
      <p:pic>
        <p:nvPicPr>
          <p:cNvPr id="16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42606" y="3013989"/>
            <a:ext cx="16098788" cy="103314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Model"/>
          <p:cNvSpPr txBox="1"/>
          <p:nvPr>
            <p:ph type="title"/>
          </p:nvPr>
        </p:nvSpPr>
        <p:spPr>
          <a:xfrm>
            <a:off x="1533839" y="792774"/>
            <a:ext cx="21844001" cy="1557438"/>
          </a:xfrm>
          <a:prstGeom prst="rect">
            <a:avLst/>
          </a:prstGeom>
        </p:spPr>
        <p:txBody>
          <a:bodyPr/>
          <a:lstStyle/>
          <a:p>
            <a:pPr/>
            <a:r>
              <a:t>Model</a:t>
            </a:r>
          </a:p>
        </p:txBody>
      </p:sp>
      <p:sp>
        <p:nvSpPr>
          <p:cNvPr id="170" name="We have tried to mimic the structure of the VGG network, so that we can get good accuracy using less resources and time.…"/>
          <p:cNvSpPr txBox="1"/>
          <p:nvPr>
            <p:ph type="body" sz="half" idx="1"/>
          </p:nvPr>
        </p:nvSpPr>
        <p:spPr>
          <a:xfrm>
            <a:off x="10374752" y="2641600"/>
            <a:ext cx="13118397" cy="8432800"/>
          </a:xfrm>
          <a:prstGeom prst="rect">
            <a:avLst/>
          </a:prstGeom>
        </p:spPr>
        <p:txBody>
          <a:bodyPr/>
          <a:lstStyle/>
          <a:p>
            <a:pPr/>
            <a:r>
              <a:t>We have tried to mimic the structure of the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2" invalidUrl="" action="" tgtFrame="" tooltip="" history="1" highlightClick="0" endSnd="0"/>
              </a:rPr>
              <a:t>VGG network</a:t>
            </a:r>
            <a:r>
              <a:t>, so that we can get good accuracy using less resources and time.</a:t>
            </a:r>
          </a:p>
          <a:p>
            <a:pPr marL="0" indent="0">
              <a:buClrTx/>
              <a:buSzTx/>
              <a:buNone/>
            </a:pPr>
          </a:p>
          <a:p>
            <a:pPr/>
            <a:r>
              <a:t>We have defined our own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3" invalidUrl="" action="" tgtFrame="" tooltip="" history="1" highlightClick="0" endSnd="0"/>
              </a:rPr>
              <a:t>CNN model</a:t>
            </a:r>
            <a:r>
              <a:t> with 3 convolution layers with Max pooling and 2 dense layers, here is the structure of the model.</a:t>
            </a:r>
          </a:p>
        </p:txBody>
      </p:sp>
      <p:pic>
        <p:nvPicPr>
          <p:cNvPr id="171" name="Screenshot 2021-10-02 at 9.39.09 PM.png" descr="Screenshot 2021-10-02 at 9.39.09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5980" y="1233843"/>
            <a:ext cx="9410952" cy="108242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raining Pip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Training Pipeline</a:t>
            </a:r>
          </a:p>
        </p:txBody>
      </p:sp>
      <p:sp>
        <p:nvSpPr>
          <p:cNvPr id="174" name="Due to the large size of the dataset we were not able to load all the data into RAM at once.…"/>
          <p:cNvSpPr txBox="1"/>
          <p:nvPr>
            <p:ph type="body" idx="1"/>
          </p:nvPr>
        </p:nvSpPr>
        <p:spPr>
          <a:xfrm>
            <a:off x="1270000" y="3011269"/>
            <a:ext cx="21844000" cy="10014562"/>
          </a:xfrm>
          <a:prstGeom prst="rect">
            <a:avLst/>
          </a:prstGeom>
        </p:spPr>
        <p:txBody>
          <a:bodyPr/>
          <a:lstStyle/>
          <a:p>
            <a:pPr marL="553212" indent="-553212" defTabSz="2414016">
              <a:spcBef>
                <a:spcPts val="2300"/>
              </a:spcBef>
              <a:defRPr sz="4752"/>
            </a:pPr>
            <a:r>
              <a:t>Due to the large size of the dataset we were not able to load all the data into RAM at once.</a:t>
            </a:r>
          </a:p>
          <a:p>
            <a:pPr marL="553212" indent="-553212" defTabSz="2414016">
              <a:spcBef>
                <a:spcPts val="2300"/>
              </a:spcBef>
              <a:defRPr sz="4752"/>
            </a:pPr>
            <a:r>
              <a:t>Therefore we tried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2" invalidUrl="" action="" tgtFrame="" tooltip="" history="1" highlightClick="0" endSnd="0"/>
              </a:rPr>
              <a:t>keras’ ImageDataGenerator</a:t>
            </a:r>
            <a:r>
              <a:t>, which loads the images as and when required while training the model, but this approach was very slow.</a:t>
            </a:r>
          </a:p>
          <a:p>
            <a:pPr marL="553212" indent="-553212" defTabSz="2414016">
              <a:spcBef>
                <a:spcPts val="2300"/>
              </a:spcBef>
              <a:defRPr sz="4752"/>
            </a:pPr>
            <a:r>
              <a:t>The alternative was to make a custom data dataset class using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3" invalidUrl="" action="" tgtFrame="" tooltip="" history="1" highlightClick="0" endSnd="0"/>
              </a:rPr>
              <a:t>tensorflow.data</a:t>
            </a:r>
            <a:r>
              <a:t> library to load images into buffer as per the requirement.</a:t>
            </a:r>
          </a:p>
          <a:p>
            <a:pPr marL="553212" indent="-553212" defTabSz="2414016">
              <a:spcBef>
                <a:spcPts val="2300"/>
              </a:spcBef>
              <a:defRPr sz="4752"/>
            </a:pPr>
            <a:r>
              <a:t>After making the dataset generator, we randomly split it into training and validation datasets(in 80:20 ratio).</a:t>
            </a:r>
          </a:p>
          <a:p>
            <a:pPr marL="553212" indent="-553212" defTabSz="2414016">
              <a:spcBef>
                <a:spcPts val="2300"/>
              </a:spcBef>
              <a:defRPr sz="4752"/>
            </a:pPr>
            <a:r>
              <a:t>Our model was giving acceptable accuracy in 5 epochs only, as there was adequate ammount of the samples available with us.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Loss and Accuracy"/>
          <p:cNvSpPr txBox="1"/>
          <p:nvPr>
            <p:ph type="title"/>
          </p:nvPr>
        </p:nvSpPr>
        <p:spPr>
          <a:xfrm>
            <a:off x="1270000" y="53283"/>
            <a:ext cx="21844000" cy="1557437"/>
          </a:xfrm>
          <a:prstGeom prst="rect">
            <a:avLst/>
          </a:prstGeom>
        </p:spPr>
        <p:txBody>
          <a:bodyPr/>
          <a:lstStyle/>
          <a:p>
            <a:pPr/>
            <a:r>
              <a:t>Loss and Accuracy</a:t>
            </a:r>
          </a:p>
        </p:txBody>
      </p:sp>
      <p:graphicFrame>
        <p:nvGraphicFramePr>
          <p:cNvPr id="177" name="Table"/>
          <p:cNvGraphicFramePr/>
          <p:nvPr/>
        </p:nvGraphicFramePr>
        <p:xfrm>
          <a:off x="8670442" y="8745504"/>
          <a:ext cx="7055815" cy="4392091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2347704"/>
                <a:gridCol w="2347704"/>
                <a:gridCol w="2347704"/>
              </a:tblGrid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Loss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Accuracy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Training Dataset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0.2562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92.59%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Validation Dataset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0.2447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93.01%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pic>
        <p:nvPicPr>
          <p:cNvPr id="178" name="accuracy_graph.png" descr="accuracy_graph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63560" y="1607551"/>
            <a:ext cx="9069855" cy="680239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loss_graph.png" descr="loss_graph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3248" y="1441986"/>
            <a:ext cx="9511361" cy="71335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rediction Pip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Prediction Pipeline</a:t>
            </a:r>
          </a:p>
        </p:txBody>
      </p:sp>
      <p:sp>
        <p:nvSpPr>
          <p:cNvPr id="182" name="For prediction part, we have 2 options, one is to predict from live camera feed and other is from the saved videos.…"/>
          <p:cNvSpPr txBox="1"/>
          <p:nvPr>
            <p:ph type="body" sz="quarter" idx="1"/>
          </p:nvPr>
        </p:nvSpPr>
        <p:spPr>
          <a:xfrm>
            <a:off x="1270000" y="5341877"/>
            <a:ext cx="21844000" cy="3032246"/>
          </a:xfrm>
          <a:prstGeom prst="rect">
            <a:avLst/>
          </a:prstGeom>
        </p:spPr>
        <p:txBody>
          <a:bodyPr/>
          <a:lstStyle/>
          <a:p>
            <a:pPr/>
            <a:r>
              <a:t>For prediction part, we have 2 options, one is to predict from live camera feed and other is from the saved videos.</a:t>
            </a:r>
          </a:p>
          <a:p>
            <a:pPr/>
            <a:r>
              <a:t>The prediction comes as an overlay in the display window.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redictions example"/>
          <p:cNvSpPr txBox="1"/>
          <p:nvPr>
            <p:ph type="title"/>
          </p:nvPr>
        </p:nvSpPr>
        <p:spPr>
          <a:xfrm>
            <a:off x="1270000" y="-324647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Predictions example</a:t>
            </a:r>
          </a:p>
        </p:txBody>
      </p:sp>
      <p:pic>
        <p:nvPicPr>
          <p:cNvPr id="185" name="Screenshot 2021-10-02 at 10.20.06 PM.png" descr="Screenshot 2021-10-02 at 10.20.0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94500" y="7187824"/>
            <a:ext cx="10795000" cy="666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Screenshot 2021-10-02 at 10.19.59 PM.png" descr="Screenshot 2021-10-02 at 10.19.5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37621" y="1067387"/>
            <a:ext cx="10795001" cy="66693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Screenshot 2021-10-02 at 10.19.54 PM.png" descr="Screenshot 2021-10-02 at 10.19.54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2714" y="1067387"/>
            <a:ext cx="10795001" cy="66693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